
<file path=[Content_Types].xml><?xml version="1.0" encoding="utf-8"?>
<Types xmlns="http://schemas.openxmlformats.org/package/2006/content-types">
  <Default Extension="jpeg" ContentType="image/jpeg"/>
  <Default Extension="jpg" ContentType="image/pn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media/image8.jpg" ContentType="image/jpeg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3"/>
  </p:notesMasterIdLst>
  <p:sldIdLst>
    <p:sldId id="261" r:id="rId2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AC4EE"/>
    <a:srgbClr val="A9CF52"/>
    <a:srgbClr val="EE86B4"/>
    <a:srgbClr val="FFC000"/>
    <a:srgbClr val="0080CC"/>
    <a:srgbClr val="FFF000"/>
    <a:srgbClr val="906E30"/>
    <a:srgbClr val="A4723A"/>
    <a:srgbClr val="664724"/>
    <a:srgbClr val="6452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76208" autoAdjust="0"/>
  </p:normalViewPr>
  <p:slideViewPr>
    <p:cSldViewPr snapToGrid="0">
      <p:cViewPr>
        <p:scale>
          <a:sx n="25" d="100"/>
          <a:sy n="25" d="100"/>
        </p:scale>
        <p:origin x="2724" y="294"/>
      </p:cViewPr>
      <p:guideLst>
        <p:guide orient="horz" pos="3435"/>
        <p:guide pos="2449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2019/5/28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kumimoji="1" lang="ja-JP" altLang="en-US" sz="1200" dirty="0"/>
              <a:t>印刷するときは、設定画面で　「フルページサイズのスライド」をクリックして　「用紙に合わせて拡大</a:t>
            </a:r>
            <a:r>
              <a:rPr kumimoji="1" lang="en-US" altLang="ja-JP" sz="1200" dirty="0"/>
              <a:t>/</a:t>
            </a:r>
            <a:r>
              <a:rPr kumimoji="1" lang="ja-JP" altLang="en-US" sz="1200" dirty="0"/>
              <a:t>縮小」にチェックを入れてください。</a:t>
            </a:r>
            <a:endParaRPr kumimoji="1" lang="en-US" altLang="ja-JP" sz="1200" dirty="0"/>
          </a:p>
          <a:p>
            <a:pPr marL="0" indent="0">
              <a:buFont typeface="Wingdings" panose="05000000000000000000" pitchFamily="2" charset="2"/>
              <a:buNone/>
            </a:pPr>
            <a:r>
              <a:rPr kumimoji="1" lang="ja-JP" altLang="en-US" sz="1200" dirty="0"/>
              <a:t>　（チェックを入れないと、四辺が切れて印刷されます）</a:t>
            </a:r>
            <a:endParaRPr kumimoji="1" lang="en-US" altLang="ja-JP" sz="1200" dirty="0"/>
          </a:p>
          <a:p>
            <a:pPr marL="285750" marR="0" lvl="0" indent="-285750" algn="l" defTabSz="10190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1" lang="en-US" altLang="ja-JP" sz="1337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85750" marR="0" lvl="0" indent="-285750" algn="l" defTabSz="10190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1" lang="ja-JP" altLang="en-US" sz="1337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「お</a:t>
            </a:r>
            <a:r>
              <a:rPr kumimoji="1" lang="ja-JP" altLang="ja-JP" sz="1337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問合わせ</a:t>
            </a:r>
            <a:r>
              <a:rPr kumimoji="1" lang="ja-JP" altLang="en-US" sz="1337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は」の部分は</a:t>
            </a:r>
            <a:r>
              <a:rPr kumimoji="1" lang="ja-JP" altLang="ja-JP" sz="1337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各団体</a:t>
            </a:r>
            <a:r>
              <a:rPr kumimoji="1" lang="ja-JP" altLang="en-US" sz="1337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で</a:t>
            </a:r>
            <a:r>
              <a:rPr kumimoji="1" lang="ja-JP" altLang="ja-JP" sz="1337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入力できるように</a:t>
            </a:r>
            <a:r>
              <a:rPr kumimoji="1" lang="ja-JP" altLang="en-US" sz="1337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なっています。</a:t>
            </a:r>
            <a:endParaRPr kumimoji="1" lang="en-US" altLang="ja-JP" sz="1337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0564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5/28/2019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5/28/2019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5/28/2019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53DFA1B5-6B3A-4CB0-A41B-67454CC929A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032"/>
            <a:ext cx="7775575" cy="10901648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97F3694A-10F5-493A-B046-09BBB88D8E5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381" y="6940646"/>
            <a:ext cx="3316231" cy="2090932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4C947372-CFAB-4731-892F-AE4A7AB0BC9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221" y="9513180"/>
            <a:ext cx="3999398" cy="1160523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FC33D0B2-6BD3-48F3-97CE-C3D9F0ABF43A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1954" y="2831970"/>
            <a:ext cx="1600203" cy="1597155"/>
          </a:xfrm>
          <a:prstGeom prst="rect">
            <a:avLst/>
          </a:prstGeom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EC29723-CBA4-42AA-A422-53C1D61E6FC7}"/>
              </a:ext>
            </a:extLst>
          </p:cNvPr>
          <p:cNvSpPr/>
          <p:nvPr userDrawn="1"/>
        </p:nvSpPr>
        <p:spPr>
          <a:xfrm>
            <a:off x="1662240" y="2228736"/>
            <a:ext cx="4828561" cy="1938992"/>
          </a:xfrm>
          <a:prstGeom prst="rect">
            <a:avLst/>
          </a:prstGeom>
        </p:spPr>
        <p:txBody>
          <a:bodyPr wrap="square">
            <a:prstTxWarp prst="textArchUp">
              <a:avLst/>
            </a:prstTxWarp>
            <a:spAutoFit/>
          </a:bodyPr>
          <a:lstStyle/>
          <a:p>
            <a:r>
              <a:rPr lang="ja-JP" altLang="en-US" sz="3600" b="1" dirty="0">
                <a:ln w="6600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ＤＦＧ平成ゴシック体W9" pitchFamily="50" charset="-128"/>
                <a:ea typeface="ＤＦＧ平成ゴシック体W9" pitchFamily="50" charset="-128"/>
              </a:rPr>
              <a:t>子どもの教育を担う</a:t>
            </a:r>
            <a:endParaRPr lang="en-US" altLang="ja-JP" sz="3600" b="1" dirty="0">
              <a:ln w="6600">
                <a:solidFill>
                  <a:srgbClr val="FFC000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ＤＦＧ平成ゴシック体W9" pitchFamily="50" charset="-128"/>
              <a:ea typeface="ＤＦＧ平成ゴシック体W9" pitchFamily="50" charset="-128"/>
            </a:endParaRPr>
          </a:p>
          <a:p>
            <a:r>
              <a:rPr lang="ja-JP" altLang="en-US" sz="3600" b="1" dirty="0">
                <a:ln w="6600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ＤＦＧ平成ゴシック体W9" pitchFamily="50" charset="-128"/>
                <a:ea typeface="ＤＦＧ平成ゴシック体W9" pitchFamily="50" charset="-128"/>
              </a:rPr>
              <a:t>教職員の生活を</a:t>
            </a:r>
            <a:endParaRPr lang="en-US" altLang="ja-JP" sz="3600" b="1" dirty="0">
              <a:ln w="6600">
                <a:solidFill>
                  <a:srgbClr val="FFC000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ＤＦＧ平成ゴシック体W9" pitchFamily="50" charset="-128"/>
              <a:ea typeface="ＤＦＧ平成ゴシック体W9" pitchFamily="50" charset="-128"/>
            </a:endParaRPr>
          </a:p>
          <a:p>
            <a:r>
              <a:rPr lang="ja-JP" altLang="en-US" sz="3600" b="1" dirty="0">
                <a:ln w="6600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ＤＦＧ平成ゴシック体W9" pitchFamily="50" charset="-128"/>
                <a:ea typeface="ＤＦＧ平成ゴシック体W9" pitchFamily="50" charset="-128"/>
              </a:rPr>
              <a:t>バックアップ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96A338BC-D948-4198-A30D-3356E358736D}"/>
              </a:ext>
            </a:extLst>
          </p:cNvPr>
          <p:cNvSpPr/>
          <p:nvPr userDrawn="1"/>
        </p:nvSpPr>
        <p:spPr>
          <a:xfrm>
            <a:off x="300740" y="3753809"/>
            <a:ext cx="3865161" cy="7232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100" dirty="0">
                <a:solidFill>
                  <a:schemeClr val="accent1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会員証割引事業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1DDADD70-4D31-418E-9BC2-6C61FD61B824}"/>
              </a:ext>
            </a:extLst>
          </p:cNvPr>
          <p:cNvSpPr/>
          <p:nvPr userDrawn="1"/>
        </p:nvSpPr>
        <p:spPr>
          <a:xfrm>
            <a:off x="5808521" y="3276604"/>
            <a:ext cx="14670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000" dirty="0">
                <a:solidFill>
                  <a:srgbClr val="FFF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新規参加店</a:t>
            </a:r>
            <a:endParaRPr lang="en-US" altLang="ja-JP" sz="2000" dirty="0">
              <a:solidFill>
                <a:srgbClr val="FFF0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algn="ctr"/>
            <a:r>
              <a:rPr lang="ja-JP" altLang="en-US" sz="2000" dirty="0">
                <a:solidFill>
                  <a:srgbClr val="FFF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募集中</a:t>
            </a: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CB29D88F-3D9C-45C1-A489-84191EF216B8}"/>
              </a:ext>
            </a:extLst>
          </p:cNvPr>
          <p:cNvGrpSpPr/>
          <p:nvPr userDrawn="1"/>
        </p:nvGrpSpPr>
        <p:grpSpPr>
          <a:xfrm>
            <a:off x="450337" y="4756741"/>
            <a:ext cx="2154580" cy="1980644"/>
            <a:chOff x="450337" y="4747203"/>
            <a:chExt cx="2154580" cy="1980644"/>
          </a:xfrm>
        </p:grpSpPr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BF420BD9-A7E9-428C-9DB2-87F118BC2FAB}"/>
                </a:ext>
              </a:extLst>
            </p:cNvPr>
            <p:cNvSpPr/>
            <p:nvPr/>
          </p:nvSpPr>
          <p:spPr>
            <a:xfrm>
              <a:off x="450337" y="4747203"/>
              <a:ext cx="2154580" cy="1980644"/>
            </a:xfrm>
            <a:prstGeom prst="roundRect">
              <a:avLst>
                <a:gd name="adj" fmla="val 959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1B3DB720-702B-43EF-BA6E-F6C7F1B58B45}"/>
                </a:ext>
              </a:extLst>
            </p:cNvPr>
            <p:cNvSpPr/>
            <p:nvPr/>
          </p:nvSpPr>
          <p:spPr>
            <a:xfrm>
              <a:off x="519627" y="4819525"/>
              <a:ext cx="2016000" cy="1836000"/>
            </a:xfrm>
            <a:prstGeom prst="roundRect">
              <a:avLst>
                <a:gd name="adj" fmla="val 9594"/>
              </a:avLst>
            </a:prstGeom>
            <a:solidFill>
              <a:srgbClr val="EE86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31EC1880-240C-4F86-81F8-7406E749BB90}"/>
                </a:ext>
              </a:extLst>
            </p:cNvPr>
            <p:cNvSpPr/>
            <p:nvPr/>
          </p:nvSpPr>
          <p:spPr>
            <a:xfrm>
              <a:off x="484698" y="5075806"/>
              <a:ext cx="2085859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1600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全国の教職員</a:t>
              </a:r>
              <a:r>
                <a:rPr lang="en-US" altLang="ja-JP" sz="1600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(</a:t>
              </a:r>
              <a:r>
                <a:rPr lang="ja-JP" altLang="en-US" sz="1600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現・退</a:t>
              </a:r>
              <a:r>
                <a:rPr lang="en-US" altLang="ja-JP" sz="1600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)</a:t>
              </a:r>
              <a:r>
                <a:rPr lang="ja-JP" altLang="en-US" sz="1600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とその家族が対象です。</a:t>
              </a:r>
              <a:endParaRPr lang="en-US" altLang="ja-JP" sz="16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endParaRPr lang="en-US" altLang="ja-JP" sz="16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lang="ja-JP" altLang="en-US" sz="1600" b="1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会員総数は</a:t>
              </a:r>
              <a:endParaRPr lang="en-US" altLang="ja-JP" sz="16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lang="ja-JP" altLang="en-US" sz="1600" b="1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約</a:t>
              </a:r>
              <a:r>
                <a:rPr lang="en-US" altLang="ja-JP" sz="1600" b="1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130</a:t>
              </a:r>
              <a:r>
                <a:rPr lang="ja-JP" altLang="en-US" sz="1600" b="1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万人</a:t>
              </a:r>
              <a:endParaRPr lang="en-US" altLang="ja-JP" sz="16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61857F8E-1819-4DD5-9FC6-142C0F94FBFC}"/>
              </a:ext>
            </a:extLst>
          </p:cNvPr>
          <p:cNvSpPr/>
          <p:nvPr userDrawn="1"/>
        </p:nvSpPr>
        <p:spPr>
          <a:xfrm>
            <a:off x="710572" y="6971895"/>
            <a:ext cx="30360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dirty="0">
                <a:solidFill>
                  <a:srgbClr val="0080CC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全国教職員互助団体協議会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E951E132-DCC2-4A21-A50A-A1F70E2DD874}"/>
              </a:ext>
            </a:extLst>
          </p:cNvPr>
          <p:cNvSpPr/>
          <p:nvPr userDrawn="1"/>
        </p:nvSpPr>
        <p:spPr>
          <a:xfrm>
            <a:off x="703633" y="7394250"/>
            <a:ext cx="2800767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111125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rgbClr val="0080CC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略称：全教互</a:t>
            </a:r>
            <a:endParaRPr lang="en-US" altLang="ja-JP" sz="1400" dirty="0">
              <a:solidFill>
                <a:srgbClr val="0080CC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marL="285750" indent="-111125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rgbClr val="0080CC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都道府県市に設置された教職員互助団体で構成</a:t>
            </a:r>
            <a:endParaRPr lang="en-US" altLang="ja-JP" sz="1400" dirty="0">
              <a:solidFill>
                <a:srgbClr val="0080CC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marL="285750" indent="-111125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rgbClr val="0080CC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加盟団体：</a:t>
            </a:r>
            <a:r>
              <a:rPr lang="en-US" altLang="ja-JP" sz="1400" dirty="0">
                <a:solidFill>
                  <a:srgbClr val="0080CC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64</a:t>
            </a:r>
            <a:r>
              <a:rPr lang="ja-JP" altLang="en-US" sz="1400" dirty="0">
                <a:solidFill>
                  <a:srgbClr val="0080CC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団体</a:t>
            </a:r>
            <a:endParaRPr lang="en-US" altLang="ja-JP" sz="1400" dirty="0">
              <a:solidFill>
                <a:srgbClr val="0080CC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marL="285750" indent="-111125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rgbClr val="0080CC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組織人員：約</a:t>
            </a:r>
            <a:r>
              <a:rPr lang="en-US" altLang="ja-JP" sz="1400" dirty="0">
                <a:solidFill>
                  <a:srgbClr val="0080CC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130</a:t>
            </a:r>
            <a:r>
              <a:rPr lang="ja-JP" altLang="en-US" sz="1400" dirty="0">
                <a:solidFill>
                  <a:srgbClr val="0080CC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万人（退職者を含む）</a:t>
            </a:r>
            <a:endParaRPr lang="en-US" altLang="ja-JP" sz="1400" dirty="0">
              <a:solidFill>
                <a:srgbClr val="0080CC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marL="285750" indent="-111125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rgbClr val="0080CC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連絡先：</a:t>
            </a:r>
            <a:r>
              <a:rPr lang="en-US" altLang="ja-JP" sz="1400" dirty="0">
                <a:solidFill>
                  <a:srgbClr val="0080CC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03-6262-1995</a:t>
            </a:r>
            <a:endParaRPr lang="ja-JP" altLang="en-US" sz="1400" dirty="0">
              <a:solidFill>
                <a:srgbClr val="0080CC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6" name="吹き出し: 円形 15">
            <a:extLst>
              <a:ext uri="{FF2B5EF4-FFF2-40B4-BE49-F238E27FC236}">
                <a16:creationId xmlns:a16="http://schemas.microsoft.com/office/drawing/2014/main" id="{5F17BCFB-B7B7-4A67-BCB2-3E14D7B3691C}"/>
              </a:ext>
            </a:extLst>
          </p:cNvPr>
          <p:cNvSpPr/>
          <p:nvPr userDrawn="1"/>
        </p:nvSpPr>
        <p:spPr>
          <a:xfrm>
            <a:off x="5269739" y="9654001"/>
            <a:ext cx="1196300" cy="494775"/>
          </a:xfrm>
          <a:prstGeom prst="wedgeEllipseCallout">
            <a:avLst/>
          </a:prstGeom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7" name="四角形: 角を丸くする 16">
            <a:extLst>
              <a:ext uri="{FF2B5EF4-FFF2-40B4-BE49-F238E27FC236}">
                <a16:creationId xmlns:a16="http://schemas.microsoft.com/office/drawing/2014/main" id="{C45A4A77-10DE-4BF9-9746-07C136ECA4E7}"/>
              </a:ext>
            </a:extLst>
          </p:cNvPr>
          <p:cNvSpPr>
            <a:spLocks/>
          </p:cNvSpPr>
          <p:nvPr userDrawn="1"/>
        </p:nvSpPr>
        <p:spPr>
          <a:xfrm>
            <a:off x="4709377" y="8552690"/>
            <a:ext cx="2628000" cy="1800000"/>
          </a:xfrm>
          <a:prstGeom prst="roundRect">
            <a:avLst>
              <a:gd name="adj" fmla="val 4902"/>
            </a:avLst>
          </a:prstGeom>
          <a:blipFill>
            <a:blip r:embed="rId6"/>
            <a:stretch>
              <a:fillRect/>
            </a:stretch>
          </a:blipFill>
          <a:ln w="19050">
            <a:solidFill>
              <a:schemeClr val="accent5">
                <a:lumMod val="50000"/>
              </a:schemeClr>
            </a:solidFill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8" name="吹き出し: 円形 17">
            <a:extLst>
              <a:ext uri="{FF2B5EF4-FFF2-40B4-BE49-F238E27FC236}">
                <a16:creationId xmlns:a16="http://schemas.microsoft.com/office/drawing/2014/main" id="{98194B83-FEF8-4700-88A3-4C94FA53EFB1}"/>
              </a:ext>
            </a:extLst>
          </p:cNvPr>
          <p:cNvSpPr/>
          <p:nvPr userDrawn="1"/>
        </p:nvSpPr>
        <p:spPr>
          <a:xfrm>
            <a:off x="4185297" y="7240541"/>
            <a:ext cx="2213339" cy="1038701"/>
          </a:xfrm>
          <a:prstGeom prst="wedgeEllipseCallout">
            <a:avLst>
              <a:gd name="adj1" fmla="val 50915"/>
              <a:gd name="adj2" fmla="val 48527"/>
            </a:avLst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黄色いカード </a:t>
            </a:r>
            <a:r>
              <a:rPr kumimoji="1" lang="en-US" altLang="ja-JP" sz="16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or </a:t>
            </a:r>
            <a:r>
              <a:rPr kumimoji="1" lang="ja-JP" altLang="en-US" sz="16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モバイル画面が</a:t>
            </a:r>
            <a:endParaRPr kumimoji="1" lang="en-US" altLang="ja-JP" sz="1600" b="1" dirty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16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目印♪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9AAA4CE6-ABFB-4F39-89E4-50E0599D411F}"/>
              </a:ext>
            </a:extLst>
          </p:cNvPr>
          <p:cNvGrpSpPr/>
          <p:nvPr userDrawn="1"/>
        </p:nvGrpSpPr>
        <p:grpSpPr>
          <a:xfrm>
            <a:off x="6296589" y="7845181"/>
            <a:ext cx="1377116" cy="1415018"/>
            <a:chOff x="6351414" y="6746607"/>
            <a:chExt cx="1377116" cy="1415018"/>
          </a:xfrm>
        </p:grpSpPr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C5E35FB8-305F-40A6-B245-69B4A59FCADF}"/>
                </a:ext>
              </a:extLst>
            </p:cNvPr>
            <p:cNvSpPr/>
            <p:nvPr/>
          </p:nvSpPr>
          <p:spPr>
            <a:xfrm rot="765203">
              <a:off x="6785249" y="6837842"/>
              <a:ext cx="558774" cy="105389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endParaRPr kumimoji="1" lang="ja-JP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pic>
          <p:nvPicPr>
            <p:cNvPr id="21" name="グラフィックス 20" descr="スマート フォン">
              <a:extLst>
                <a:ext uri="{FF2B5EF4-FFF2-40B4-BE49-F238E27FC236}">
                  <a16:creationId xmlns:a16="http://schemas.microsoft.com/office/drawing/2014/main" id="{806610CC-388E-4063-98BD-555E14955EF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 rot="765203">
              <a:off x="6351414" y="6746607"/>
              <a:ext cx="1377116" cy="1415018"/>
            </a:xfrm>
            <a:prstGeom prst="rect">
              <a:avLst/>
            </a:prstGeom>
          </p:spPr>
        </p:pic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AC249007-5366-4BAA-BCB8-57A9493554A5}"/>
                </a:ext>
              </a:extLst>
            </p:cNvPr>
            <p:cNvSpPr/>
            <p:nvPr/>
          </p:nvSpPr>
          <p:spPr>
            <a:xfrm rot="765203">
              <a:off x="6760294" y="6948096"/>
              <a:ext cx="558774" cy="105389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endParaRPr kumimoji="1" lang="ja-JP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23" name="四角形: 角を丸くする 22">
              <a:extLst>
                <a:ext uri="{FF2B5EF4-FFF2-40B4-BE49-F238E27FC236}">
                  <a16:creationId xmlns:a16="http://schemas.microsoft.com/office/drawing/2014/main" id="{7C159D55-21CD-4B8E-BA39-AD62AF06357A}"/>
                </a:ext>
              </a:extLst>
            </p:cNvPr>
            <p:cNvSpPr/>
            <p:nvPr/>
          </p:nvSpPr>
          <p:spPr>
            <a:xfrm rot="765203">
              <a:off x="6825140" y="7082727"/>
              <a:ext cx="528266" cy="322156"/>
            </a:xfrm>
            <a:prstGeom prst="roundRect">
              <a:avLst>
                <a:gd name="adj" fmla="val 8772"/>
              </a:avLst>
            </a:prstGeom>
            <a:blipFill>
              <a:blip r:embed="rId9"/>
              <a:stretch>
                <a:fillRect/>
              </a:stretch>
            </a:blip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807B7B7A-FDA6-4BF2-98AE-C58BB1722ED6}"/>
                </a:ext>
              </a:extLst>
            </p:cNvPr>
            <p:cNvSpPr txBox="1"/>
            <p:nvPr/>
          </p:nvSpPr>
          <p:spPr>
            <a:xfrm rot="765345">
              <a:off x="6727874" y="7500574"/>
              <a:ext cx="5410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200" dirty="0"/>
                <a:t>新着情報</a:t>
              </a:r>
              <a:endParaRPr lang="en-US" altLang="ja-JP" sz="200" dirty="0"/>
            </a:p>
            <a:p>
              <a:r>
                <a:rPr kumimoji="1" lang="en-US" altLang="ja-JP" sz="200" dirty="0"/>
                <a:t>4/1 *********************</a:t>
              </a:r>
            </a:p>
            <a:p>
              <a:r>
                <a:rPr lang="en-US" altLang="ja-JP" sz="200" dirty="0"/>
                <a:t>5/5 *****************</a:t>
              </a:r>
            </a:p>
            <a:p>
              <a:r>
                <a:rPr lang="en-US" altLang="ja-JP" sz="200" dirty="0"/>
                <a:t>6/7 ******************</a:t>
              </a:r>
            </a:p>
            <a:p>
              <a:r>
                <a:rPr lang="en-US" altLang="ja-JP" sz="200" dirty="0"/>
                <a:t>8/15 *********</a:t>
              </a:r>
              <a:endParaRPr lang="ja-JP" altLang="en-US" sz="200" dirty="0"/>
            </a:p>
            <a:p>
              <a:r>
                <a:rPr lang="en-US" altLang="ja-JP" sz="200" dirty="0"/>
                <a:t>10/20 *******************</a:t>
              </a:r>
            </a:p>
            <a:p>
              <a:r>
                <a:rPr lang="en-US" altLang="ja-JP" sz="200" dirty="0"/>
                <a:t>12/24 *********</a:t>
              </a:r>
              <a:endParaRPr lang="ja-JP" altLang="en-US" sz="200" dirty="0"/>
            </a:p>
            <a:p>
              <a:endParaRPr kumimoji="1" lang="ja-JP" altLang="en-US" sz="200" dirty="0"/>
            </a:p>
          </p:txBody>
        </p: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03E984D7-EA7E-4E02-AE1F-DE2D1394E6CF}"/>
                </a:ext>
              </a:extLst>
            </p:cNvPr>
            <p:cNvGrpSpPr/>
            <p:nvPr/>
          </p:nvGrpSpPr>
          <p:grpSpPr>
            <a:xfrm rot="762948">
              <a:off x="6805681" y="7392596"/>
              <a:ext cx="468000" cy="144000"/>
              <a:chOff x="6785525" y="7340435"/>
              <a:chExt cx="468000" cy="144000"/>
            </a:xfrm>
          </p:grpSpPr>
          <p:sp>
            <p:nvSpPr>
              <p:cNvPr id="26" name="正方形/長方形 25">
                <a:extLst>
                  <a:ext uri="{FF2B5EF4-FFF2-40B4-BE49-F238E27FC236}">
                    <a16:creationId xmlns:a16="http://schemas.microsoft.com/office/drawing/2014/main" id="{09C04F6C-29C7-448F-A07F-C328D54F0693}"/>
                  </a:ext>
                </a:extLst>
              </p:cNvPr>
              <p:cNvSpPr/>
              <p:nvPr/>
            </p:nvSpPr>
            <p:spPr>
              <a:xfrm>
                <a:off x="6796097" y="7372173"/>
                <a:ext cx="450047" cy="72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endParaRPr kumimoji="1" lang="ja-JP" altLang="en-US" sz="3200" b="1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endParaRPr>
              </a:p>
            </p:txBody>
          </p:sp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7D33163B-FECE-4E44-B323-733C5B8D4D44}"/>
                  </a:ext>
                </a:extLst>
              </p:cNvPr>
              <p:cNvSpPr txBox="1"/>
              <p:nvPr/>
            </p:nvSpPr>
            <p:spPr>
              <a:xfrm>
                <a:off x="6785525" y="7340435"/>
                <a:ext cx="468000" cy="144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300" dirty="0">
                    <a:solidFill>
                      <a:schemeClr val="bg1"/>
                    </a:solidFill>
                  </a:rPr>
                  <a:t>施設検索はこちら</a:t>
                </a:r>
              </a:p>
            </p:txBody>
          </p:sp>
        </p:grp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BE17F1E6-561F-4472-BDFE-D1070B2CE64F}"/>
              </a:ext>
            </a:extLst>
          </p:cNvPr>
          <p:cNvGrpSpPr/>
          <p:nvPr userDrawn="1"/>
        </p:nvGrpSpPr>
        <p:grpSpPr>
          <a:xfrm>
            <a:off x="2816567" y="4756741"/>
            <a:ext cx="2154580" cy="1980644"/>
            <a:chOff x="2816567" y="4756741"/>
            <a:chExt cx="2154580" cy="1980644"/>
          </a:xfrm>
        </p:grpSpPr>
        <p:sp>
          <p:nvSpPr>
            <p:cNvPr id="30" name="四角形: 角を丸くする 29">
              <a:extLst>
                <a:ext uri="{FF2B5EF4-FFF2-40B4-BE49-F238E27FC236}">
                  <a16:creationId xmlns:a16="http://schemas.microsoft.com/office/drawing/2014/main" id="{5DCD6AC7-FE14-4CF0-96CD-DB82138D93AA}"/>
                </a:ext>
              </a:extLst>
            </p:cNvPr>
            <p:cNvSpPr/>
            <p:nvPr/>
          </p:nvSpPr>
          <p:spPr>
            <a:xfrm>
              <a:off x="2816567" y="4756741"/>
              <a:ext cx="2154580" cy="1980644"/>
            </a:xfrm>
            <a:prstGeom prst="roundRect">
              <a:avLst>
                <a:gd name="adj" fmla="val 959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四角形: 角を丸くする 30">
              <a:extLst>
                <a:ext uri="{FF2B5EF4-FFF2-40B4-BE49-F238E27FC236}">
                  <a16:creationId xmlns:a16="http://schemas.microsoft.com/office/drawing/2014/main" id="{B1A70DAB-3341-433A-ADE8-B9D537E80D20}"/>
                </a:ext>
              </a:extLst>
            </p:cNvPr>
            <p:cNvSpPr/>
            <p:nvPr/>
          </p:nvSpPr>
          <p:spPr>
            <a:xfrm>
              <a:off x="2885857" y="4829063"/>
              <a:ext cx="2016000" cy="1836000"/>
            </a:xfrm>
            <a:prstGeom prst="roundRect">
              <a:avLst>
                <a:gd name="adj" fmla="val 9594"/>
              </a:avLst>
            </a:prstGeom>
            <a:solidFill>
              <a:srgbClr val="A9CF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0D5A71F3-9CB3-4E8D-8E5C-556C9C3B2D81}"/>
                </a:ext>
              </a:extLst>
            </p:cNvPr>
            <p:cNvSpPr/>
            <p:nvPr/>
          </p:nvSpPr>
          <p:spPr>
            <a:xfrm>
              <a:off x="2850928" y="5085344"/>
              <a:ext cx="2085859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1600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会員</a:t>
              </a:r>
              <a:r>
                <a:rPr lang="en-US" altLang="ja-JP" sz="1600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(</a:t>
              </a:r>
              <a:r>
                <a:rPr lang="ja-JP" altLang="en-US" sz="1600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組合員</a:t>
              </a:r>
              <a:r>
                <a:rPr lang="en-US" altLang="ja-JP" sz="1600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)</a:t>
              </a:r>
              <a:r>
                <a:rPr lang="ja-JP" altLang="en-US" sz="1600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が</a:t>
              </a:r>
              <a:endParaRPr lang="en-US" altLang="ja-JP" sz="16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lang="ja-JP" altLang="en-US" sz="1600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会員証を提示することにより、割引等の特典を受けられる</a:t>
              </a:r>
              <a:endParaRPr lang="en-US" altLang="ja-JP" sz="16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lang="ja-JP" altLang="en-US" sz="1600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サービスです。</a:t>
              </a:r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D3A0F9A0-0A9D-4FD4-963F-A651C0EE4B52}"/>
              </a:ext>
            </a:extLst>
          </p:cNvPr>
          <p:cNvGrpSpPr/>
          <p:nvPr userDrawn="1"/>
        </p:nvGrpSpPr>
        <p:grpSpPr>
          <a:xfrm>
            <a:off x="5182797" y="4756741"/>
            <a:ext cx="2154580" cy="1980644"/>
            <a:chOff x="5182797" y="4756741"/>
            <a:chExt cx="2154580" cy="1980644"/>
          </a:xfrm>
        </p:grpSpPr>
        <p:sp>
          <p:nvSpPr>
            <p:cNvPr id="34" name="四角形: 角を丸くする 33">
              <a:extLst>
                <a:ext uri="{FF2B5EF4-FFF2-40B4-BE49-F238E27FC236}">
                  <a16:creationId xmlns:a16="http://schemas.microsoft.com/office/drawing/2014/main" id="{7C1662A7-CEA3-4F79-B5C6-BD78B3DC10CC}"/>
                </a:ext>
              </a:extLst>
            </p:cNvPr>
            <p:cNvSpPr/>
            <p:nvPr/>
          </p:nvSpPr>
          <p:spPr>
            <a:xfrm>
              <a:off x="5182797" y="4756741"/>
              <a:ext cx="2154580" cy="1980644"/>
            </a:xfrm>
            <a:prstGeom prst="roundRect">
              <a:avLst>
                <a:gd name="adj" fmla="val 959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四角形: 角を丸くする 34">
              <a:extLst>
                <a:ext uri="{FF2B5EF4-FFF2-40B4-BE49-F238E27FC236}">
                  <a16:creationId xmlns:a16="http://schemas.microsoft.com/office/drawing/2014/main" id="{5A089580-53C6-436B-B7BD-E9B2D33FA4ED}"/>
                </a:ext>
              </a:extLst>
            </p:cNvPr>
            <p:cNvSpPr/>
            <p:nvPr/>
          </p:nvSpPr>
          <p:spPr>
            <a:xfrm>
              <a:off x="5252087" y="4829063"/>
              <a:ext cx="2016000" cy="1836000"/>
            </a:xfrm>
            <a:prstGeom prst="roundRect">
              <a:avLst>
                <a:gd name="adj" fmla="val 9594"/>
              </a:avLst>
            </a:prstGeom>
            <a:solidFill>
              <a:srgbClr val="6AC4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080F0274-E6EE-4422-B6AD-C4129BC2BEC9}"/>
                </a:ext>
              </a:extLst>
            </p:cNvPr>
            <p:cNvSpPr/>
            <p:nvPr/>
          </p:nvSpPr>
          <p:spPr>
            <a:xfrm>
              <a:off x="5217158" y="5085344"/>
              <a:ext cx="2085859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1600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登録料等は</a:t>
              </a:r>
              <a:endParaRPr lang="en-US" altLang="ja-JP" sz="16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lang="ja-JP" altLang="en-US" sz="1600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一切かかりません。</a:t>
              </a:r>
              <a:endParaRPr lang="en-US" altLang="ja-JP" sz="16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lang="ja-JP" altLang="en-US" sz="1600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施設名、所在地、割引・特典内容を無料で会員に周知します。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5/28/2019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5/28/2019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5/28/2019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5/28/2019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5/28/2019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5/28/2019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5/28/2019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5/28/2019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D79B647-C271-44C9-ADD0-F60FB82A7222}"/>
              </a:ext>
            </a:extLst>
          </p:cNvPr>
          <p:cNvSpPr txBox="1"/>
          <p:nvPr/>
        </p:nvSpPr>
        <p:spPr>
          <a:xfrm>
            <a:off x="710572" y="9648815"/>
            <a:ext cx="31772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○○互助会</a:t>
            </a:r>
            <a:endParaRPr kumimoji="1" lang="en-US" altLang="ja-JP" sz="16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r>
              <a:rPr lang="ja-JP" altLang="en-US" sz="1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担当：△△</a:t>
            </a:r>
            <a:endParaRPr kumimoji="1" lang="en-US" altLang="ja-JP" sz="16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r>
              <a:rPr lang="en-US" altLang="ja-JP" sz="1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TEL</a:t>
            </a:r>
            <a:r>
              <a:rPr lang="ja-JP" altLang="en-US" sz="1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：</a:t>
            </a:r>
            <a:r>
              <a:rPr lang="en-US" altLang="ja-JP" sz="1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00-0000-0000</a:t>
            </a:r>
            <a:endParaRPr kumimoji="1" lang="ja-JP" altLang="en-US" sz="16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348</TotalTime>
  <Words>19</Words>
  <Application>Microsoft Office PowerPoint</Application>
  <PresentationFormat>ユーザー設定</PresentationFormat>
  <Paragraphs>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ＤＦＧ平成ゴシック体W9</vt:lpstr>
      <vt:lpstr>HGP創英角ｺﾞｼｯｸUB</vt:lpstr>
      <vt:lpstr>HGS創英角ｺﾞｼｯｸUB</vt:lpstr>
      <vt:lpstr>Meiryo UI</vt:lpstr>
      <vt:lpstr>Arial</vt:lpstr>
      <vt:lpstr>Calibri</vt:lpstr>
      <vt:lpstr>Calibri Light</vt:lpstr>
      <vt:lpstr>Wingdings</vt:lpstr>
      <vt:lpstr>1_ガイド入りテンプレートサンプル20130531三木さん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user01</dc:creator>
  <cp:lastModifiedBy>user01</cp:lastModifiedBy>
  <cp:revision>37</cp:revision>
  <cp:lastPrinted>2013-10-11T08:12:09Z</cp:lastPrinted>
  <dcterms:created xsi:type="dcterms:W3CDTF">2013-08-07T01:16:52Z</dcterms:created>
  <dcterms:modified xsi:type="dcterms:W3CDTF">2019-05-28T00:26:20Z</dcterms:modified>
</cp:coreProperties>
</file>