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1" r:id="rId2"/>
  </p:sldIdLst>
  <p:sldSz cx="7559675" cy="1069181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48327" autoAdjust="0"/>
  </p:normalViewPr>
  <p:slideViewPr>
    <p:cSldViewPr snapToGrid="0">
      <p:cViewPr varScale="1">
        <p:scale>
          <a:sx n="20" d="100"/>
          <a:sy n="20" d="100"/>
        </p:scale>
        <p:origin x="2868" y="3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18F08-AA52-4EA7-9471-71702159B3D9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90750" y="1233488"/>
            <a:ext cx="23542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9ADCD-CD28-4811-B631-A244ADC42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379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印刷するときは、設定画面で　「フルページサイズのスライド」をクリックして　「用紙に合わせて拡大</a:t>
            </a:r>
            <a:r>
              <a:rPr kumimoji="1" lang="en-US" altLang="ja-JP" sz="1400" dirty="0"/>
              <a:t>/</a:t>
            </a:r>
            <a:r>
              <a:rPr kumimoji="1" lang="ja-JP" altLang="en-US" sz="1400" dirty="0"/>
              <a:t>縮小」にチェックを入れてください。</a:t>
            </a:r>
            <a:endParaRPr kumimoji="1" lang="en-US" altLang="ja-JP" sz="1400" dirty="0"/>
          </a:p>
          <a:p>
            <a:r>
              <a:rPr kumimoji="1" lang="ja-JP" altLang="en-US" sz="1400" dirty="0"/>
              <a:t>（チェックを入れないと、四辺が切れて印刷されます）</a:t>
            </a:r>
            <a:endParaRPr kumimoji="1" lang="en-US" altLang="ja-JP" sz="1400" dirty="0"/>
          </a:p>
          <a:p>
            <a:endParaRPr kumimoji="1" lang="en-US" altLang="ja-JP" sz="1400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「お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問合わせ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は」の部分は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各団体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入力できるように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なっています。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400" dirty="0"/>
              <a:t>2019/5</a:t>
            </a:r>
            <a:r>
              <a:rPr kumimoji="1" lang="ja-JP" altLang="en-US" sz="1400" dirty="0"/>
              <a:t>　ご指摘を受け、一部修正しております。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・「コンセプト」上の箇条書きの一番目</a:t>
            </a:r>
            <a:endParaRPr kumimoji="1" lang="en-US" altLang="ja-JP" sz="1400" dirty="0"/>
          </a:p>
          <a:p>
            <a:r>
              <a:rPr kumimoji="1" lang="ja-JP" altLang="en-US" sz="1400" dirty="0"/>
              <a:t>＜変更前＞全国の公立学校（現・退）教職員が対象</a:t>
            </a:r>
            <a:endParaRPr kumimoji="1" lang="en-US" altLang="ja-JP" sz="1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＜変更後＞全国の学校（現・退）教職員が対象</a:t>
            </a:r>
            <a:endParaRPr kumimoji="1" lang="en-US" altLang="ja-JP" sz="1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・ターゲット</a:t>
            </a:r>
            <a:endParaRPr kumimoji="1" lang="en-US" altLang="ja-JP" sz="1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＜変更前＞公立学校教育関係職員とその家族</a:t>
            </a:r>
            <a:endParaRPr kumimoji="1" lang="en-US" altLang="ja-JP" sz="1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＜変更後＞学校教育関係職員とその家族</a:t>
            </a:r>
            <a:endParaRPr kumimoji="1" lang="en-US" altLang="ja-JP" sz="14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/>
              <a:t>・裏面の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「加盟団体一覧表」を削除</a:t>
            </a:r>
            <a:endParaRPr kumimoji="1" lang="en-US" altLang="ja-JP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9ADCD-CD28-4811-B631-A244ADC4244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09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83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3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5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矢印: 上向き折線 56">
            <a:extLst>
              <a:ext uri="{FF2B5EF4-FFF2-40B4-BE49-F238E27FC236}">
                <a16:creationId xmlns:a16="http://schemas.microsoft.com/office/drawing/2014/main" id="{A0560D0E-A72B-490F-B476-C065D4BA3171}"/>
              </a:ext>
            </a:extLst>
          </p:cNvPr>
          <p:cNvSpPr/>
          <p:nvPr userDrawn="1"/>
        </p:nvSpPr>
        <p:spPr>
          <a:xfrm rot="16200000">
            <a:off x="1694673" y="6747526"/>
            <a:ext cx="2131161" cy="288607"/>
          </a:xfrm>
          <a:prstGeom prst="bentUpArrow">
            <a:avLst>
              <a:gd name="adj1" fmla="val 25000"/>
              <a:gd name="adj2" fmla="val 25000"/>
              <a:gd name="adj3" fmla="val 2017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矢印: 左 57">
            <a:extLst>
              <a:ext uri="{FF2B5EF4-FFF2-40B4-BE49-F238E27FC236}">
                <a16:creationId xmlns:a16="http://schemas.microsoft.com/office/drawing/2014/main" id="{7823F500-99BA-452A-A193-7CDBF5585F06}"/>
              </a:ext>
            </a:extLst>
          </p:cNvPr>
          <p:cNvSpPr/>
          <p:nvPr userDrawn="1"/>
        </p:nvSpPr>
        <p:spPr>
          <a:xfrm flipH="1">
            <a:off x="2622617" y="7856887"/>
            <a:ext cx="828000" cy="13727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矢印: 左 58">
            <a:extLst>
              <a:ext uri="{FF2B5EF4-FFF2-40B4-BE49-F238E27FC236}">
                <a16:creationId xmlns:a16="http://schemas.microsoft.com/office/drawing/2014/main" id="{A6B92088-66C0-4A56-93E9-2AE6877A740E}"/>
              </a:ext>
            </a:extLst>
          </p:cNvPr>
          <p:cNvSpPr/>
          <p:nvPr userDrawn="1"/>
        </p:nvSpPr>
        <p:spPr>
          <a:xfrm>
            <a:off x="4196700" y="7857664"/>
            <a:ext cx="792000" cy="13727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矢印: 左 59">
            <a:extLst>
              <a:ext uri="{FF2B5EF4-FFF2-40B4-BE49-F238E27FC236}">
                <a16:creationId xmlns:a16="http://schemas.microsoft.com/office/drawing/2014/main" id="{75864195-4A70-4138-8764-2F403EC5A5EC}"/>
              </a:ext>
            </a:extLst>
          </p:cNvPr>
          <p:cNvSpPr/>
          <p:nvPr userDrawn="1"/>
        </p:nvSpPr>
        <p:spPr>
          <a:xfrm rot="5400000" flipH="1">
            <a:off x="1808111" y="6296854"/>
            <a:ext cx="648000" cy="137276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矢印: 左 60">
            <a:extLst>
              <a:ext uri="{FF2B5EF4-FFF2-40B4-BE49-F238E27FC236}">
                <a16:creationId xmlns:a16="http://schemas.microsoft.com/office/drawing/2014/main" id="{1D1FB3AB-21EF-417F-82FA-9ED20E4C5BDD}"/>
              </a:ext>
            </a:extLst>
          </p:cNvPr>
          <p:cNvSpPr/>
          <p:nvPr userDrawn="1"/>
        </p:nvSpPr>
        <p:spPr>
          <a:xfrm rot="16200000" flipH="1" flipV="1">
            <a:off x="696110" y="6297317"/>
            <a:ext cx="648000" cy="137276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矢印: 左 61">
            <a:extLst>
              <a:ext uri="{FF2B5EF4-FFF2-40B4-BE49-F238E27FC236}">
                <a16:creationId xmlns:a16="http://schemas.microsoft.com/office/drawing/2014/main" id="{96F1DE12-F5A0-4A7E-B2F7-B65571C5FFF7}"/>
              </a:ext>
            </a:extLst>
          </p:cNvPr>
          <p:cNvSpPr/>
          <p:nvPr userDrawn="1"/>
        </p:nvSpPr>
        <p:spPr>
          <a:xfrm flipH="1">
            <a:off x="2615950" y="4679706"/>
            <a:ext cx="2376000" cy="13727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矢印: 左 62">
            <a:extLst>
              <a:ext uri="{FF2B5EF4-FFF2-40B4-BE49-F238E27FC236}">
                <a16:creationId xmlns:a16="http://schemas.microsoft.com/office/drawing/2014/main" id="{20C5F4BD-A78B-4279-B9CB-A04B239FDBCC}"/>
              </a:ext>
            </a:extLst>
          </p:cNvPr>
          <p:cNvSpPr/>
          <p:nvPr userDrawn="1"/>
        </p:nvSpPr>
        <p:spPr>
          <a:xfrm>
            <a:off x="2617236" y="5550490"/>
            <a:ext cx="2376000" cy="13727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角丸四角形 41">
            <a:extLst>
              <a:ext uri="{FF2B5EF4-FFF2-40B4-BE49-F238E27FC236}">
                <a16:creationId xmlns:a16="http://schemas.microsoft.com/office/drawing/2014/main" id="{042EC8F9-2BAE-495A-A096-313E46160CE6}"/>
              </a:ext>
            </a:extLst>
          </p:cNvPr>
          <p:cNvSpPr/>
          <p:nvPr userDrawn="1"/>
        </p:nvSpPr>
        <p:spPr>
          <a:xfrm>
            <a:off x="145433" y="4493847"/>
            <a:ext cx="7247185" cy="3743373"/>
          </a:xfrm>
          <a:prstGeom prst="roundRect">
            <a:avLst>
              <a:gd name="adj" fmla="val 3553"/>
            </a:avLst>
          </a:prstGeom>
          <a:noFill/>
          <a:ln w="254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/>
            <a:endParaRPr kumimoji="1" lang="ja-JP" altLang="en-US" sz="1200" ker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9DDFEF4-8FF7-4041-AF23-DFC307135464}"/>
              </a:ext>
            </a:extLst>
          </p:cNvPr>
          <p:cNvSpPr txBox="1"/>
          <p:nvPr userDrawn="1"/>
        </p:nvSpPr>
        <p:spPr>
          <a:xfrm>
            <a:off x="3170196" y="43463"/>
            <a:ext cx="421200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zh-TW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全国教職員互助団体協議会「共同」事業</a:t>
            </a:r>
            <a:endParaRPr kumimoji="1" lang="ja-JP" altLang="en-US" sz="14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D5EAFA5-A58F-43CF-ABC6-F2C8E3A6A708}"/>
              </a:ext>
            </a:extLst>
          </p:cNvPr>
          <p:cNvSpPr txBox="1"/>
          <p:nvPr userDrawn="1"/>
        </p:nvSpPr>
        <p:spPr>
          <a:xfrm>
            <a:off x="3050596" y="1209621"/>
            <a:ext cx="446400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全国の学校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現・退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教職員が対象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</a:t>
            </a:r>
            <a:r>
              <a:rPr kumimoji="1" lang="ja-JP" altLang="en-US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会員総数　約</a:t>
            </a:r>
            <a:r>
              <a:rPr kumimoji="1" lang="en-US" altLang="ja-JP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130</a:t>
            </a:r>
            <a:r>
              <a:rPr kumimoji="1" lang="ja-JP" altLang="en-US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万人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とその家族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子供の教育を担う教職員の生活をバックアップ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全国教職員互助団体協議会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全教互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が中心となり全国の</a:t>
            </a:r>
            <a:r>
              <a:rPr kumimoji="1" lang="ja-JP" altLang="en-US" sz="16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スケールメリット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を活かす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270C67C9-FEF3-40D5-A953-80EA0F79FF64}"/>
              </a:ext>
            </a:extLst>
          </p:cNvPr>
          <p:cNvSpPr/>
          <p:nvPr userDrawn="1"/>
        </p:nvSpPr>
        <p:spPr>
          <a:xfrm>
            <a:off x="447610" y="4950861"/>
            <a:ext cx="2160000" cy="108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会員証の所持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業者のサービスを利用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会員証の再発行申請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AF172F3-DB1F-4EE0-A5E5-9D148610F933}"/>
              </a:ext>
            </a:extLst>
          </p:cNvPr>
          <p:cNvSpPr/>
          <p:nvPr userDrawn="1"/>
        </p:nvSpPr>
        <p:spPr>
          <a:xfrm>
            <a:off x="4995559" y="7056516"/>
            <a:ext cx="2160000" cy="108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情報管理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全国チェーンの契約・調整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事業推進委員会の設置と運営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DAE28291-D58E-4375-8A72-E14AD562F237}"/>
              </a:ext>
            </a:extLst>
          </p:cNvPr>
          <p:cNvSpPr/>
          <p:nvPr userDrawn="1"/>
        </p:nvSpPr>
        <p:spPr>
          <a:xfrm>
            <a:off x="447610" y="7056516"/>
            <a:ext cx="2160000" cy="108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会員への事業内容紹介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会員証作成と配布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契約事務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業者契約、推薦、指定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情報管理、トラブル対応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2709FC9B-A7A7-40C7-A064-A623F8C57110}"/>
              </a:ext>
            </a:extLst>
          </p:cNvPr>
          <p:cNvSpPr/>
          <p:nvPr userDrawn="1"/>
        </p:nvSpPr>
        <p:spPr>
          <a:xfrm>
            <a:off x="4995559" y="4952280"/>
            <a:ext cx="2160000" cy="108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契約事務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割引等のサービス提供</a:t>
            </a:r>
            <a:endParaRPr kumimoji="1" lang="en-US" altLang="ja-JP" sz="1100" dirty="0">
              <a:solidFill>
                <a:schemeClr val="accent6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契約変更、解除の届け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FFFB72C2-22BB-4DAD-A3B9-DDE40E62507C}"/>
              </a:ext>
            </a:extLst>
          </p:cNvPr>
          <p:cNvSpPr/>
          <p:nvPr userDrawn="1"/>
        </p:nvSpPr>
        <p:spPr>
          <a:xfrm>
            <a:off x="145433" y="2619408"/>
            <a:ext cx="1188000" cy="3175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1AB578B-2CF3-43EF-890E-E5D4EED05204}"/>
              </a:ext>
            </a:extLst>
          </p:cNvPr>
          <p:cNvSpPr/>
          <p:nvPr userDrawn="1"/>
        </p:nvSpPr>
        <p:spPr>
          <a:xfrm>
            <a:off x="145433" y="2939026"/>
            <a:ext cx="3528000" cy="3175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学校教育関係職員とその家族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A15ED2D-6DA7-4EC1-B210-6C97EBBB7A90}"/>
              </a:ext>
            </a:extLst>
          </p:cNvPr>
          <p:cNvSpPr/>
          <p:nvPr userDrawn="1"/>
        </p:nvSpPr>
        <p:spPr>
          <a:xfrm>
            <a:off x="145433" y="3337731"/>
            <a:ext cx="1188000" cy="3175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業者メリット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C3F4276-E64B-4206-AC87-770F8E88BA9F}"/>
              </a:ext>
            </a:extLst>
          </p:cNvPr>
          <p:cNvSpPr/>
          <p:nvPr userDrawn="1"/>
        </p:nvSpPr>
        <p:spPr>
          <a:xfrm>
            <a:off x="145433" y="3657350"/>
            <a:ext cx="3528000" cy="72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登録料等は一切なし</a:t>
            </a:r>
            <a:endParaRPr kumimoji="1" lang="en-US" altLang="ja-JP" sz="14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業者名、所在地、割引・特典内容を無料で会員に周知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4D452C4-9706-4FE4-8705-B6C3103A081E}"/>
              </a:ext>
            </a:extLst>
          </p:cNvPr>
          <p:cNvSpPr/>
          <p:nvPr userDrawn="1"/>
        </p:nvSpPr>
        <p:spPr>
          <a:xfrm>
            <a:off x="3864618" y="2617845"/>
            <a:ext cx="1188000" cy="3175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コンセプト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4B6CEEF-164A-4AC3-A2BA-0647621FD067}"/>
              </a:ext>
            </a:extLst>
          </p:cNvPr>
          <p:cNvSpPr/>
          <p:nvPr userDrawn="1"/>
        </p:nvSpPr>
        <p:spPr>
          <a:xfrm>
            <a:off x="3864618" y="2937463"/>
            <a:ext cx="3528000" cy="144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5" indent="-228595">
              <a:buAutoNum type="arabicPeriod"/>
            </a:pPr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</a:t>
            </a:r>
            <a:r>
              <a:rPr kumimoji="1" lang="en-US" altLang="ja-JP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組合員</a:t>
            </a:r>
            <a:r>
              <a:rPr kumimoji="1" lang="en-US" altLang="ja-JP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が会員証を提示することにより、契約した業者の割引・サービス等の特典を受ける</a:t>
            </a:r>
            <a:endParaRPr kumimoji="1" lang="en-US" altLang="ja-JP" sz="14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28595" indent="-228595">
              <a:buAutoNum type="arabicPeriod"/>
            </a:pPr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業者が所在する地域の互助団体が契約</a:t>
            </a:r>
            <a:endParaRPr kumimoji="1" lang="en-US" altLang="ja-JP" sz="14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28595" indent="-228595">
              <a:buAutoNum type="arabicPeriod"/>
            </a:pPr>
            <a:r>
              <a:rPr kumimoji="1" lang="ja-JP" altLang="en-US" sz="140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契約団体が推薦しあって共同利用する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76A085F-3280-4470-9369-730A2D86BE36}"/>
              </a:ext>
            </a:extLst>
          </p:cNvPr>
          <p:cNvSpPr/>
          <p:nvPr userDrawn="1"/>
        </p:nvSpPr>
        <p:spPr>
          <a:xfrm>
            <a:off x="3864618" y="8639483"/>
            <a:ext cx="3528000" cy="828000"/>
          </a:xfrm>
          <a:prstGeom prst="rect">
            <a:avLst/>
          </a:prstGeom>
          <a:noFill/>
          <a:ln w="12700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統一規格：</a:t>
            </a:r>
            <a:r>
              <a:rPr kumimoji="1"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ISO/IEC7810</a:t>
            </a: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ID-1</a:t>
            </a:r>
          </a:p>
          <a:p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（</a:t>
            </a:r>
            <a:r>
              <a:rPr kumimoji="1"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85.60×53.98mm</a:t>
            </a: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カード式デザイン：全互助団体で統一</a:t>
            </a:r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材質：塩化ビニール、ユポ紙、プラスチック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53113AC-B6B2-40F8-9722-3B79A8420427}"/>
              </a:ext>
            </a:extLst>
          </p:cNvPr>
          <p:cNvSpPr/>
          <p:nvPr userDrawn="1"/>
        </p:nvSpPr>
        <p:spPr>
          <a:xfrm>
            <a:off x="3864618" y="9746620"/>
            <a:ext cx="3528000" cy="828000"/>
          </a:xfrm>
          <a:prstGeom prst="rect">
            <a:avLst/>
          </a:prstGeom>
          <a:noFill/>
          <a:ln w="12700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新規契約：「趣意書」、「契約書・別紙</a:t>
            </a:r>
            <a:r>
              <a:rPr kumimoji="1"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1,2</a:t>
            </a: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」</a:t>
            </a:r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契約内容の変更：「割引内容改定書」</a:t>
            </a:r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契約解除：「契約解除確認書」</a:t>
            </a:r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F7B6A85-89C7-49CB-B3A0-99B9315B728D}"/>
              </a:ext>
            </a:extLst>
          </p:cNvPr>
          <p:cNvSpPr/>
          <p:nvPr userDrawn="1"/>
        </p:nvSpPr>
        <p:spPr>
          <a:xfrm>
            <a:off x="3864618" y="8360360"/>
            <a:ext cx="3528000" cy="2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会員証（カード式／モバイル）</a:t>
            </a:r>
            <a:endParaRPr kumimoji="1"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DD50DA7A-E5D6-49CF-84C5-5C9C25E8FD24}"/>
              </a:ext>
            </a:extLst>
          </p:cNvPr>
          <p:cNvSpPr/>
          <p:nvPr userDrawn="1"/>
        </p:nvSpPr>
        <p:spPr>
          <a:xfrm>
            <a:off x="3864618" y="9463052"/>
            <a:ext cx="3528000" cy="2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契約様式</a:t>
            </a:r>
            <a:endParaRPr kumimoji="1"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6F20935-74F6-4462-8EC4-FE8D34D05102}"/>
              </a:ext>
            </a:extLst>
          </p:cNvPr>
          <p:cNvSpPr/>
          <p:nvPr userDrawn="1"/>
        </p:nvSpPr>
        <p:spPr>
          <a:xfrm>
            <a:off x="447610" y="4590033"/>
            <a:ext cx="2160000" cy="3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会員（組合員）</a:t>
            </a:r>
            <a:endParaRPr kumimoji="1" lang="ja-JP" altLang="en-US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551DA91-33C9-44E6-A86F-A4512BC75945}"/>
              </a:ext>
            </a:extLst>
          </p:cNvPr>
          <p:cNvSpPr/>
          <p:nvPr userDrawn="1"/>
        </p:nvSpPr>
        <p:spPr>
          <a:xfrm>
            <a:off x="447610" y="6696516"/>
            <a:ext cx="2160000" cy="3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互助団体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E8BD3759-7C5E-4ABD-8BCA-FCFEBC16D67E}"/>
              </a:ext>
            </a:extLst>
          </p:cNvPr>
          <p:cNvSpPr/>
          <p:nvPr userDrawn="1"/>
        </p:nvSpPr>
        <p:spPr>
          <a:xfrm>
            <a:off x="4995559" y="6696498"/>
            <a:ext cx="2160000" cy="36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事務局（全教互）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4A40CBA-9659-4CCF-9713-24DD656699A6}"/>
              </a:ext>
            </a:extLst>
          </p:cNvPr>
          <p:cNvSpPr/>
          <p:nvPr userDrawn="1"/>
        </p:nvSpPr>
        <p:spPr>
          <a:xfrm>
            <a:off x="4995559" y="4590033"/>
            <a:ext cx="2160000" cy="360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業者（施設）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FAF2F28-5EE8-4F59-970B-3FEB0EB9E904}"/>
              </a:ext>
            </a:extLst>
          </p:cNvPr>
          <p:cNvSpPr txBox="1"/>
          <p:nvPr userDrawn="1"/>
        </p:nvSpPr>
        <p:spPr>
          <a:xfrm>
            <a:off x="3582650" y="4625234"/>
            <a:ext cx="468000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利用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B2442DA-58C2-464A-B7BD-DF23F151F622}"/>
              </a:ext>
            </a:extLst>
          </p:cNvPr>
          <p:cNvSpPr txBox="1"/>
          <p:nvPr userDrawn="1"/>
        </p:nvSpPr>
        <p:spPr>
          <a:xfrm>
            <a:off x="3181911" y="5496018"/>
            <a:ext cx="1260000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割引・特典のサービス</a:t>
            </a:r>
          </a:p>
        </p:txBody>
      </p:sp>
      <p:sp>
        <p:nvSpPr>
          <p:cNvPr id="87" name="矢印: 左右 86">
            <a:extLst>
              <a:ext uri="{FF2B5EF4-FFF2-40B4-BE49-F238E27FC236}">
                <a16:creationId xmlns:a16="http://schemas.microsoft.com/office/drawing/2014/main" id="{1B12DD9A-C020-4F9B-A445-8F3403964B83}"/>
              </a:ext>
            </a:extLst>
          </p:cNvPr>
          <p:cNvSpPr/>
          <p:nvPr userDrawn="1"/>
        </p:nvSpPr>
        <p:spPr>
          <a:xfrm>
            <a:off x="2618635" y="7281001"/>
            <a:ext cx="2370300" cy="137276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C4D38BE5-4FB4-4CB6-80D8-CC2BEFC2AB49}"/>
              </a:ext>
            </a:extLst>
          </p:cNvPr>
          <p:cNvSpPr txBox="1"/>
          <p:nvPr userDrawn="1"/>
        </p:nvSpPr>
        <p:spPr>
          <a:xfrm>
            <a:off x="3467717" y="8034237"/>
            <a:ext cx="72000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700" dirty="0">
                <a:latin typeface="Meiryo UI" panose="020B0604030504040204" pitchFamily="50" charset="-128"/>
                <a:ea typeface="Meiryo UI" panose="020B0604030504040204" pitchFamily="50" charset="-128"/>
              </a:rPr>
              <a:t>管理システム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1720E87F-70C0-49E0-8897-578E57651D8C}"/>
              </a:ext>
            </a:extLst>
          </p:cNvPr>
          <p:cNvSpPr txBox="1"/>
          <p:nvPr userDrawn="1"/>
        </p:nvSpPr>
        <p:spPr>
          <a:xfrm>
            <a:off x="3868627" y="6378304"/>
            <a:ext cx="4680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契約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7A655F79-54D0-4809-A0FF-4BBC5E1C0D88}"/>
              </a:ext>
            </a:extLst>
          </p:cNvPr>
          <p:cNvSpPr txBox="1"/>
          <p:nvPr userDrawn="1"/>
        </p:nvSpPr>
        <p:spPr>
          <a:xfrm>
            <a:off x="3160547" y="7149584"/>
            <a:ext cx="12960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・ 業者の推薦・指定</a:t>
            </a:r>
            <a:endParaRPr kumimoji="1"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・ 情報管理・共有</a:t>
            </a:r>
            <a:endParaRPr kumimoji="1"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EAFB4C36-32D9-4A66-9A39-AC3AB1522A5B}"/>
              </a:ext>
            </a:extLst>
          </p:cNvPr>
          <p:cNvSpPr txBox="1"/>
          <p:nvPr userDrawn="1"/>
        </p:nvSpPr>
        <p:spPr>
          <a:xfrm>
            <a:off x="3134196" y="379349"/>
            <a:ext cx="4284000" cy="707886"/>
          </a:xfrm>
          <a:prstGeom prst="rect">
            <a:avLst/>
          </a:prstGeom>
          <a:noFill/>
          <a:ln w="57150" cmpd="thinThick">
            <a:solidFill>
              <a:schemeClr val="accent5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kumimoji="1" sz="46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algn="ctr"/>
            <a:r>
              <a:rPr lang="ja-JP" altLang="en-US" sz="4000" spc="300" dirty="0">
                <a:solidFill>
                  <a:srgbClr val="002060"/>
                </a:solidFill>
              </a:rPr>
              <a:t>会員証割引事業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CFD3C808-96C6-4962-AF54-F02175A55D9B}"/>
              </a:ext>
            </a:extLst>
          </p:cNvPr>
          <p:cNvSpPr txBox="1"/>
          <p:nvPr userDrawn="1"/>
        </p:nvSpPr>
        <p:spPr>
          <a:xfrm>
            <a:off x="408110" y="6160500"/>
            <a:ext cx="12240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・ 業者情報の紹介</a:t>
            </a:r>
            <a:endParaRPr kumimoji="1"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・ 会員証の発行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1F643A7-A23D-490F-AD5F-F803CDD37AD7}"/>
              </a:ext>
            </a:extLst>
          </p:cNvPr>
          <p:cNvSpPr txBox="1"/>
          <p:nvPr userDrawn="1"/>
        </p:nvSpPr>
        <p:spPr>
          <a:xfrm>
            <a:off x="1718110" y="6170837"/>
            <a:ext cx="8280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会員証の</a:t>
            </a:r>
            <a:endParaRPr kumimoji="1"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再発行申請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43F848B0-0473-470B-AC52-C0CE09DDDDDD}"/>
              </a:ext>
            </a:extLst>
          </p:cNvPr>
          <p:cNvSpPr/>
          <p:nvPr userDrawn="1"/>
        </p:nvSpPr>
        <p:spPr>
          <a:xfrm>
            <a:off x="137913" y="8862420"/>
            <a:ext cx="3528000" cy="597835"/>
          </a:xfrm>
          <a:prstGeom prst="rect">
            <a:avLst/>
          </a:prstGeom>
          <a:noFill/>
          <a:ln w="12700" cap="flat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加盟団体：</a:t>
            </a:r>
            <a:r>
              <a:rPr kumimoji="1"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64</a:t>
            </a: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団体</a:t>
            </a:r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組織人員：約</a:t>
            </a:r>
            <a:r>
              <a:rPr kumimoji="1"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130</a:t>
            </a: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万人（退職者を含む）</a:t>
            </a:r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46" indent="-171446">
              <a:buFont typeface="Wingdings" panose="05000000000000000000" pitchFamily="2" charset="2"/>
              <a:buChar char="n"/>
            </a:pPr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連絡先：</a:t>
            </a:r>
            <a:r>
              <a:rPr kumimoji="1"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03-6262-1995</a:t>
            </a:r>
            <a:endParaRPr kumimoji="1" lang="ja-JP" altLang="en-US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DB64F1E0-C94F-4918-A445-95957794BCBD}"/>
              </a:ext>
            </a:extLst>
          </p:cNvPr>
          <p:cNvSpPr/>
          <p:nvPr userDrawn="1"/>
        </p:nvSpPr>
        <p:spPr>
          <a:xfrm>
            <a:off x="137913" y="8361259"/>
            <a:ext cx="3528000" cy="50116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全国教職員互助団体協議会</a:t>
            </a:r>
            <a:endParaRPr kumimoji="1"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sz="1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都道府県市に設置された教職員互助団体で構成</a:t>
            </a:r>
            <a:endParaRPr kumimoji="1" lang="en-US" altLang="ja-JP" sz="9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74B4CF51-B5B1-4884-AF35-3B01B4F187FB}"/>
              </a:ext>
            </a:extLst>
          </p:cNvPr>
          <p:cNvSpPr/>
          <p:nvPr userDrawn="1"/>
        </p:nvSpPr>
        <p:spPr>
          <a:xfrm>
            <a:off x="137913" y="9746620"/>
            <a:ext cx="3528000" cy="828000"/>
          </a:xfrm>
          <a:prstGeom prst="rect">
            <a:avLst/>
          </a:prstGeom>
          <a:noFill/>
          <a:ln w="12700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kumimoji="1" lang="en-US" altLang="ja-JP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871494B2-DE44-4DF9-BA0F-D6E8394303A3}"/>
              </a:ext>
            </a:extLst>
          </p:cNvPr>
          <p:cNvSpPr/>
          <p:nvPr userDrawn="1"/>
        </p:nvSpPr>
        <p:spPr>
          <a:xfrm>
            <a:off x="137913" y="9460255"/>
            <a:ext cx="3528000" cy="2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mpd="sng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問い合わせ先</a:t>
            </a:r>
            <a:endParaRPr kumimoji="1"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599C39A7-0DBB-44AF-9E8E-637645BA98E8}"/>
              </a:ext>
            </a:extLst>
          </p:cNvPr>
          <p:cNvSpPr txBox="1"/>
          <p:nvPr userDrawn="1"/>
        </p:nvSpPr>
        <p:spPr>
          <a:xfrm>
            <a:off x="2890834" y="5877238"/>
            <a:ext cx="12600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業者情報の提供</a:t>
            </a:r>
          </a:p>
        </p:txBody>
      </p:sp>
      <p:sp>
        <p:nvSpPr>
          <p:cNvPr id="99" name="矢印: 上向き折線 98">
            <a:extLst>
              <a:ext uri="{FF2B5EF4-FFF2-40B4-BE49-F238E27FC236}">
                <a16:creationId xmlns:a16="http://schemas.microsoft.com/office/drawing/2014/main" id="{529DC2A5-3175-4363-A039-41E73B161A0C}"/>
              </a:ext>
            </a:extLst>
          </p:cNvPr>
          <p:cNvSpPr/>
          <p:nvPr userDrawn="1"/>
        </p:nvSpPr>
        <p:spPr>
          <a:xfrm>
            <a:off x="3756131" y="6041492"/>
            <a:ext cx="2393209" cy="329400"/>
          </a:xfrm>
          <a:prstGeom prst="bentUpArrow">
            <a:avLst>
              <a:gd name="adj1" fmla="val 25000"/>
              <a:gd name="adj2" fmla="val 25000"/>
              <a:gd name="adj3" fmla="val 2017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BFD953D9-8EA4-4C4A-AC17-D2FDD7314DD9}"/>
              </a:ext>
            </a:extLst>
          </p:cNvPr>
          <p:cNvSpPr/>
          <p:nvPr userDrawn="1"/>
        </p:nvSpPr>
        <p:spPr>
          <a:xfrm rot="5400000">
            <a:off x="3485063" y="6572494"/>
            <a:ext cx="614137" cy="7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1" name="図 100">
            <a:extLst>
              <a:ext uri="{FF2B5EF4-FFF2-40B4-BE49-F238E27FC236}">
                <a16:creationId xmlns:a16="http://schemas.microsoft.com/office/drawing/2014/main" id="{B157CCD0-58D3-4104-B883-1562E1AC59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41" y="580410"/>
            <a:ext cx="2419482" cy="1600899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/>
        </p:spPr>
      </p:pic>
      <p:pic>
        <p:nvPicPr>
          <p:cNvPr id="102" name="図 101">
            <a:extLst>
              <a:ext uri="{FF2B5EF4-FFF2-40B4-BE49-F238E27FC236}">
                <a16:creationId xmlns:a16="http://schemas.microsoft.com/office/drawing/2014/main" id="{6318EC68-CC1E-42C2-BDC1-19DA6F1A34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337" y="4940122"/>
            <a:ext cx="692896" cy="458469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/>
        </p:spPr>
      </p:pic>
      <p:pic>
        <p:nvPicPr>
          <p:cNvPr id="103" name="図 102">
            <a:extLst>
              <a:ext uri="{FF2B5EF4-FFF2-40B4-BE49-F238E27FC236}">
                <a16:creationId xmlns:a16="http://schemas.microsoft.com/office/drawing/2014/main" id="{AA15F687-107B-4457-AC1D-62BDFBC4B5B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5552" y="7586441"/>
            <a:ext cx="721456" cy="547772"/>
          </a:xfrm>
          <a:prstGeom prst="rect">
            <a:avLst/>
          </a:prstGeom>
        </p:spPr>
      </p:pic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E8247F2B-3DDB-4582-9629-F91A6B3677DC}"/>
              </a:ext>
            </a:extLst>
          </p:cNvPr>
          <p:cNvSpPr txBox="1"/>
          <p:nvPr userDrawn="1"/>
        </p:nvSpPr>
        <p:spPr>
          <a:xfrm>
            <a:off x="4358700" y="7911126"/>
            <a:ext cx="4680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管理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99CC76B2-E68B-4D40-AE12-134F4400D100}"/>
              </a:ext>
            </a:extLst>
          </p:cNvPr>
          <p:cNvSpPr txBox="1"/>
          <p:nvPr userDrawn="1"/>
        </p:nvSpPr>
        <p:spPr>
          <a:xfrm>
            <a:off x="2802617" y="7908571"/>
            <a:ext cx="4680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入力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06F976E5-6AF3-4FE0-BFE2-28BDF18459DC}"/>
              </a:ext>
            </a:extLst>
          </p:cNvPr>
          <p:cNvSpPr/>
          <p:nvPr userDrawn="1"/>
        </p:nvSpPr>
        <p:spPr>
          <a:xfrm>
            <a:off x="2616592" y="6914856"/>
            <a:ext cx="2369961" cy="681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02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637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874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41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82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38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400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82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C40F4-B7BE-440F-8B08-F8B3C98F49CE}" type="datetimeFigureOut">
              <a:rPr kumimoji="1" lang="ja-JP" altLang="en-US" smtClean="0"/>
              <a:t>2019/5/28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46E1E-D089-47E2-95C0-B5F62747B8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40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7E30E0A4-2ECE-4D7D-BB17-C1CCEB3F8035}"/>
              </a:ext>
            </a:extLst>
          </p:cNvPr>
          <p:cNvSpPr txBox="1"/>
          <p:nvPr/>
        </p:nvSpPr>
        <p:spPr>
          <a:xfrm>
            <a:off x="296461" y="9718212"/>
            <a:ext cx="3177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○○互助会</a:t>
            </a:r>
            <a:endParaRPr kumimoji="1" lang="en-US" altLang="ja-JP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担当：△△</a:t>
            </a:r>
            <a:endParaRPr kumimoji="1" lang="en-US" altLang="ja-JP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00-0000-0000</a:t>
            </a:r>
            <a:endParaRPr kumimoji="1"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9653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958</TotalTime>
  <Words>19</Words>
  <Application>Microsoft Office PowerPoint</Application>
  <PresentationFormat>ユーザー設定</PresentationFormat>
  <Paragraphs>17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HGS創英角ｺﾞｼｯｸUB</vt:lpstr>
      <vt:lpstr>Meiryo UI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user01</dc:creator>
  <cp:lastModifiedBy>user01</cp:lastModifiedBy>
  <cp:revision>100</cp:revision>
  <cp:lastPrinted>2018-01-16T02:04:16Z</cp:lastPrinted>
  <dcterms:created xsi:type="dcterms:W3CDTF">2017-07-25T04:47:03Z</dcterms:created>
  <dcterms:modified xsi:type="dcterms:W3CDTF">2019-05-28T00:25:48Z</dcterms:modified>
</cp:coreProperties>
</file>